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289" r:id="rId1"/>
  </p:sldMasterIdLst>
  <p:notesMasterIdLst>
    <p:notesMasterId r:id="rId24"/>
  </p:notesMasterIdLst>
  <p:sldIdLst>
    <p:sldId id="287" r:id="rId2"/>
    <p:sldId id="257" r:id="rId3"/>
    <p:sldId id="289" r:id="rId4"/>
    <p:sldId id="311" r:id="rId5"/>
    <p:sldId id="292" r:id="rId6"/>
    <p:sldId id="302" r:id="rId7"/>
    <p:sldId id="300" r:id="rId8"/>
    <p:sldId id="312" r:id="rId9"/>
    <p:sldId id="262" r:id="rId10"/>
    <p:sldId id="306" r:id="rId11"/>
    <p:sldId id="308" r:id="rId12"/>
    <p:sldId id="313" r:id="rId13"/>
    <p:sldId id="314" r:id="rId14"/>
    <p:sldId id="315" r:id="rId15"/>
    <p:sldId id="316" r:id="rId16"/>
    <p:sldId id="319" r:id="rId17"/>
    <p:sldId id="318" r:id="rId18"/>
    <p:sldId id="320" r:id="rId19"/>
    <p:sldId id="323" r:id="rId20"/>
    <p:sldId id="324" r:id="rId21"/>
    <p:sldId id="309" r:id="rId22"/>
    <p:sldId id="310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E15"/>
    <a:srgbClr val="321621"/>
    <a:srgbClr val="3D1B28"/>
    <a:srgbClr val="05022E"/>
    <a:srgbClr val="210F16"/>
    <a:srgbClr val="579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545" autoAdjust="0"/>
  </p:normalViewPr>
  <p:slideViewPr>
    <p:cSldViewPr>
      <p:cViewPr varScale="1">
        <p:scale>
          <a:sx n="81" d="100"/>
          <a:sy n="81" d="100"/>
        </p:scale>
        <p:origin x="6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5FAAA-636E-40C2-944F-73A8A898CB51}" type="datetimeFigureOut">
              <a:rPr lang="ru-RU" smtClean="0"/>
              <a:pPr/>
              <a:t>23.05.2016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B438D-E81B-4E3F-99EC-51A8EB754B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74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B438D-E81B-4E3F-99EC-51A8EB754B5D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B438D-E81B-4E3F-99EC-51A8EB754B5D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89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s-E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87C4-29C7-42F5-8555-BE18C13194D3}" type="slidenum">
              <a:rPr lang="es-ES" altLang="ru-RU" smtClean="0"/>
              <a:pPr/>
              <a:t>‹#›</a:t>
            </a:fld>
            <a:endParaRPr lang="es-ES" alt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6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74CF-2967-4ACB-BAB7-80610022F5FC}" type="slidenum">
              <a:rPr lang="es-ES" altLang="ru-RU" smtClean="0"/>
              <a:pPr/>
              <a:t>‹#›</a:t>
            </a:fld>
            <a:endParaRPr lang="es-ES" altLang="ru-RU"/>
          </a:p>
        </p:txBody>
      </p:sp>
    </p:spTree>
    <p:extLst>
      <p:ext uri="{BB962C8B-B14F-4D97-AF65-F5344CB8AC3E}">
        <p14:creationId xmlns:p14="http://schemas.microsoft.com/office/powerpoint/2010/main" val="309151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B703A-C133-4D5D-9C00-4160F9E5FB32}" type="slidenum">
              <a:rPr lang="es-ES" altLang="ru-RU" smtClean="0"/>
              <a:pPr/>
              <a:t>‹#›</a:t>
            </a:fld>
            <a:endParaRPr lang="es-ES" alt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1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3DA1-7AD2-4B00-9732-F87D596C17D9}" type="slidenum">
              <a:rPr lang="es-ES" altLang="ru-RU" smtClean="0"/>
              <a:pPr/>
              <a:t>‹#›</a:t>
            </a:fld>
            <a:endParaRPr lang="es-ES" altLang="ru-RU"/>
          </a:p>
        </p:txBody>
      </p:sp>
    </p:spTree>
    <p:extLst>
      <p:ext uri="{BB962C8B-B14F-4D97-AF65-F5344CB8AC3E}">
        <p14:creationId xmlns:p14="http://schemas.microsoft.com/office/powerpoint/2010/main" val="6218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6CA2-31DC-4BC8-A8D0-3D71538A4B41}" type="slidenum">
              <a:rPr lang="es-ES" altLang="ru-RU" smtClean="0"/>
              <a:pPr/>
              <a:t>‹#›</a:t>
            </a:fld>
            <a:endParaRPr lang="es-ES" alt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1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CA3CD-4EE3-4867-9375-484D97BFB095}" type="slidenum">
              <a:rPr lang="es-ES" altLang="ru-RU" smtClean="0"/>
              <a:pPr/>
              <a:t>‹#›</a:t>
            </a:fld>
            <a:endParaRPr lang="es-ES" altLang="ru-RU"/>
          </a:p>
        </p:txBody>
      </p:sp>
    </p:spTree>
    <p:extLst>
      <p:ext uri="{BB962C8B-B14F-4D97-AF65-F5344CB8AC3E}">
        <p14:creationId xmlns:p14="http://schemas.microsoft.com/office/powerpoint/2010/main" val="5358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1954-5A52-476B-A1EE-63E9AEB8C8FD}" type="slidenum">
              <a:rPr lang="es-ES" altLang="ru-RU" smtClean="0"/>
              <a:pPr/>
              <a:t>‹#›</a:t>
            </a:fld>
            <a:endParaRPr lang="es-ES" altLang="ru-RU"/>
          </a:p>
        </p:txBody>
      </p:sp>
    </p:spTree>
    <p:extLst>
      <p:ext uri="{BB962C8B-B14F-4D97-AF65-F5344CB8AC3E}">
        <p14:creationId xmlns:p14="http://schemas.microsoft.com/office/powerpoint/2010/main" val="180924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EBE-D4B8-4E71-B7C6-C6A16C6E2D70}" type="slidenum">
              <a:rPr lang="es-ES" altLang="ru-RU" smtClean="0"/>
              <a:pPr/>
              <a:t>‹#›</a:t>
            </a:fld>
            <a:endParaRPr lang="es-ES" altLang="ru-RU"/>
          </a:p>
        </p:txBody>
      </p:sp>
    </p:spTree>
    <p:extLst>
      <p:ext uri="{BB962C8B-B14F-4D97-AF65-F5344CB8AC3E}">
        <p14:creationId xmlns:p14="http://schemas.microsoft.com/office/powerpoint/2010/main" val="18171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C868-50DC-4946-AB16-E60D2FCF0B80}" type="slidenum">
              <a:rPr lang="es-ES" altLang="ru-RU" smtClean="0"/>
              <a:pPr/>
              <a:t>‹#›</a:t>
            </a:fld>
            <a:endParaRPr lang="es-ES" altLang="ru-RU"/>
          </a:p>
        </p:txBody>
      </p:sp>
    </p:spTree>
    <p:extLst>
      <p:ext uri="{BB962C8B-B14F-4D97-AF65-F5344CB8AC3E}">
        <p14:creationId xmlns:p14="http://schemas.microsoft.com/office/powerpoint/2010/main" val="287759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9D5B-9874-412A-97E3-F3C3B7CB0C2B}" type="slidenum">
              <a:rPr lang="es-ES" altLang="ru-RU" smtClean="0"/>
              <a:pPr/>
              <a:t>‹#›</a:t>
            </a:fld>
            <a:endParaRPr lang="es-ES" altLang="ru-RU"/>
          </a:p>
        </p:txBody>
      </p:sp>
    </p:spTree>
    <p:extLst>
      <p:ext uri="{BB962C8B-B14F-4D97-AF65-F5344CB8AC3E}">
        <p14:creationId xmlns:p14="http://schemas.microsoft.com/office/powerpoint/2010/main" val="412970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EC92-715F-446E-86A8-F4F882D0D88A}" type="slidenum">
              <a:rPr lang="es-ES" altLang="ru-RU" smtClean="0"/>
              <a:pPr/>
              <a:t>‹#›</a:t>
            </a:fld>
            <a:endParaRPr lang="es-ES" alt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52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E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E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6F9F70C-027A-4316-8CA7-9E614F05F1AB}" type="slidenum">
              <a:rPr lang="es-ES" altLang="ru-RU" smtClean="0"/>
              <a:pPr/>
              <a:t>‹#›</a:t>
            </a:fld>
            <a:endParaRPr lang="es-ES" alt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7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0" r:id="rId1"/>
    <p:sldLayoutId id="2147485291" r:id="rId2"/>
    <p:sldLayoutId id="2147485292" r:id="rId3"/>
    <p:sldLayoutId id="2147485293" r:id="rId4"/>
    <p:sldLayoutId id="2147485294" r:id="rId5"/>
    <p:sldLayoutId id="2147485295" r:id="rId6"/>
    <p:sldLayoutId id="2147485296" r:id="rId7"/>
    <p:sldLayoutId id="2147485297" r:id="rId8"/>
    <p:sldLayoutId id="2147485298" r:id="rId9"/>
    <p:sldLayoutId id="2147485299" r:id="rId10"/>
    <p:sldLayoutId id="214748530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3DA1-7AD2-4B00-9732-F87D596C17D9}" type="slidenum">
              <a:rPr lang="es-ES" altLang="ru-RU" smtClean="0"/>
              <a:pPr/>
              <a:t>1</a:t>
            </a:fld>
            <a:endParaRPr lang="es-ES" altLang="ru-RU"/>
          </a:p>
        </p:txBody>
      </p:sp>
      <p:sp>
        <p:nvSpPr>
          <p:cNvPr id="5" name="Rectangle 6"/>
          <p:cNvSpPr>
            <a:spLocks noGrp="1" noChangeArrowheads="1"/>
          </p:cNvSpPr>
          <p:nvPr/>
        </p:nvSpPr>
        <p:spPr bwMode="auto">
          <a:xfrm>
            <a:off x="1403648" y="796149"/>
            <a:ext cx="6552728" cy="749692"/>
          </a:xfrm>
          <a:prstGeom prst="rect">
            <a:avLst/>
          </a:prstGeom>
          <a:solidFill>
            <a:schemeClr val="bg1">
              <a:alpha val="63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rIns="18288">
            <a:sp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ct val="8000"/>
              </a:spcAft>
              <a:buNone/>
              <a:defRPr/>
            </a:pPr>
            <a:r>
              <a:rPr lang="ru-RU" sz="12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САМАРСКИЙ НАЦИОНАЛЬНЫЙ </a:t>
            </a:r>
            <a:r>
              <a:rPr lang="ru-RU" sz="1200" b="1" i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ИССЛЕДОВАТЕЛЬСКИЙ УНИВЕРСИТЕТ</a:t>
            </a:r>
          </a:p>
          <a:p>
            <a:pPr algn="ctr">
              <a:spcAft>
                <a:spcPct val="8000"/>
              </a:spcAft>
              <a:buNone/>
              <a:defRPr/>
            </a:pPr>
            <a:r>
              <a:rPr lang="ru-RU" sz="12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2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ИМЕНИ АКАДЕМИКА С.П. КОРОЛЁВА</a:t>
            </a:r>
          </a:p>
          <a:p>
            <a:pPr algn="ctr">
              <a:spcAft>
                <a:spcPct val="8000"/>
              </a:spcAft>
              <a:defRPr/>
            </a:pPr>
            <a:endParaRPr lang="ru-RU" sz="1200" b="1" i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72" y="114852"/>
            <a:ext cx="914479" cy="454191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0" y="1947000"/>
            <a:ext cx="9144000" cy="1630427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ctr"/>
            <a:endParaRPr lang="ru-RU" sz="2800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182880" algn="ctr"/>
            <a:r>
              <a:rPr lang="ru-RU" sz="2800" b="1" i="1" dirty="0" smtClean="0">
                <a:solidFill>
                  <a:schemeClr val="accent6">
                    <a:lumMod val="50000"/>
                  </a:schemeClr>
                </a:solidFill>
              </a:rPr>
              <a:t>Математическое моделирование движения электродинамической космической тросовой системы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364088" y="4406396"/>
            <a:ext cx="3600400" cy="2307912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91440" indent="-91440" algn="l" defTabSz="914400" rtl="0" eaLnBrk="0" latinLnBrk="0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defTabSz="914400" rtl="0" eaLnBrk="0" latinLnBrk="0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defTabSz="914400" rtl="0" eaLnBrk="0" latinLnBrk="0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defTabSz="914400" rtl="0" eaLnBrk="0" latinLnBrk="0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defTabSz="914400" rtl="0" eaLnBrk="0" latinLnBrk="0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ru-RU" sz="1600" b="1" i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Разработчик:</a:t>
            </a:r>
          </a:p>
          <a:p>
            <a:r>
              <a:rPr lang="ru-RU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группы 6412 Б 300 </a:t>
            </a:r>
          </a:p>
          <a:p>
            <a:r>
              <a:rPr lang="ru-RU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Сайгак Кристина Олеговна</a:t>
            </a:r>
          </a:p>
          <a:p>
            <a:pPr eaLnBrk="1" hangingPunct="1">
              <a:lnSpc>
                <a:spcPct val="85000"/>
              </a:lnSpc>
            </a:pPr>
            <a:r>
              <a:rPr lang="ru-RU" sz="1600" b="1" i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eaLnBrk="1" hangingPunct="1">
              <a:lnSpc>
                <a:spcPct val="85000"/>
              </a:lnSpc>
            </a:pPr>
            <a:r>
              <a:rPr lang="ru-RU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д.т.н., профессор кафедры ПС</a:t>
            </a:r>
          </a:p>
          <a:p>
            <a:pPr eaLnBrk="1" hangingPunct="1">
              <a:lnSpc>
                <a:spcPct val="85000"/>
              </a:lnSpc>
            </a:pPr>
            <a:r>
              <a:rPr lang="ru-RU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Заболотнов</a:t>
            </a:r>
            <a:r>
              <a:rPr lang="ru-RU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Юрий Михайлович</a:t>
            </a:r>
            <a:endParaRPr lang="ru-RU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31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5599" y="436929"/>
            <a:ext cx="9144000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u-RU" sz="4000" i="1" dirty="0" smtClean="0">
                <a:effectLst/>
              </a:rPr>
              <a:t>Диаграмма основных классов</a:t>
            </a:r>
            <a:endParaRPr lang="ru-RU" sz="2400" i="1" dirty="0">
              <a:effectLst/>
            </a:endParaRPr>
          </a:p>
          <a:p>
            <a:pPr marL="182880" indent="0" algn="ctr">
              <a:buNone/>
            </a:pPr>
            <a:r>
              <a:rPr lang="ru-RU" sz="2400" i="1" dirty="0" smtClean="0">
                <a:effectLst/>
              </a:rPr>
              <a:t>Подсистемы вычисления</a:t>
            </a:r>
            <a:endParaRPr lang="ru-RU" sz="2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593013" y="6165850"/>
            <a:ext cx="1550987" cy="365125"/>
          </a:xfrm>
          <a:prstGeom prst="rect">
            <a:avLst/>
          </a:prstGeom>
        </p:spPr>
        <p:txBody>
          <a:bodyPr/>
          <a:lstStyle/>
          <a:p>
            <a:fld id="{33A4B713-52FF-48D4-AE97-311629C2E03D}" type="slidenum">
              <a:rPr lang="ru-RU" sz="2400" smtClean="0">
                <a:solidFill>
                  <a:srgbClr val="002060"/>
                </a:solidFill>
              </a:rPr>
              <a:pPr/>
              <a:t>10</a:t>
            </a:fld>
            <a:endParaRPr lang="ru-RU" sz="2400" dirty="0">
              <a:solidFill>
                <a:srgbClr val="00206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81749"/>
            <a:ext cx="7776864" cy="510060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Разработка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4949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11598"/>
            <a:ext cx="8255306" cy="4931560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-19365" y="518308"/>
            <a:ext cx="9144000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u-RU" sz="4000" i="1" dirty="0" smtClean="0">
                <a:effectLst/>
              </a:rPr>
              <a:t>Диаграмма основных классов</a:t>
            </a:r>
            <a:endParaRPr lang="ru-RU" sz="2400" i="1" dirty="0">
              <a:effectLst/>
            </a:endParaRPr>
          </a:p>
          <a:p>
            <a:pPr marL="182880" indent="0" algn="ctr">
              <a:buNone/>
            </a:pPr>
            <a:r>
              <a:rPr lang="ru-RU" sz="2400" i="1" dirty="0" smtClean="0">
                <a:effectLst/>
              </a:rPr>
              <a:t>Подсистемы ввода</a:t>
            </a:r>
            <a:r>
              <a:rPr lang="en-US" sz="2400" i="1" dirty="0" smtClean="0">
                <a:effectLst/>
              </a:rPr>
              <a:t>/</a:t>
            </a:r>
            <a:r>
              <a:rPr lang="ru-RU" sz="2400" i="1" dirty="0" smtClean="0">
                <a:effectLst/>
              </a:rPr>
              <a:t>вывода данных в </a:t>
            </a:r>
            <a:r>
              <a:rPr lang="en-US" sz="2400" i="1" dirty="0" smtClean="0">
                <a:effectLst/>
              </a:rPr>
              <a:t>Excel-</a:t>
            </a:r>
            <a:r>
              <a:rPr lang="ru-RU" sz="2400" i="1" dirty="0" smtClean="0">
                <a:effectLst/>
              </a:rPr>
              <a:t>таблицу</a:t>
            </a:r>
            <a:endParaRPr lang="ru-RU" sz="2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593013" y="6165850"/>
            <a:ext cx="1550987" cy="365125"/>
          </a:xfrm>
          <a:prstGeom prst="rect">
            <a:avLst/>
          </a:prstGeom>
        </p:spPr>
        <p:txBody>
          <a:bodyPr/>
          <a:lstStyle/>
          <a:p>
            <a:fld id="{33A4B713-52FF-48D4-AE97-311629C2E03D}" type="slidenum">
              <a:rPr lang="ru-RU" sz="2400" smtClean="0">
                <a:solidFill>
                  <a:srgbClr val="002060"/>
                </a:solidFill>
              </a:rPr>
              <a:pPr/>
              <a:t>11</a:t>
            </a:fld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Разработка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7544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028384" y="6399842"/>
            <a:ext cx="730250" cy="274320"/>
          </a:xfrm>
        </p:spPr>
        <p:txBody>
          <a:bodyPr/>
          <a:lstStyle/>
          <a:p>
            <a:fld id="{54173DA1-7AD2-4B00-9732-F87D596C17D9}" type="slidenum">
              <a:rPr lang="es-ES" altLang="ru-RU" sz="2400">
                <a:solidFill>
                  <a:srgbClr val="002060"/>
                </a:solidFill>
              </a:rPr>
              <a:pPr/>
              <a:t>12</a:t>
            </a:fld>
            <a:endParaRPr lang="es-ES" altLang="ru-RU" sz="2400" dirty="0">
              <a:solidFill>
                <a:srgbClr val="00206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646" y="1809963"/>
            <a:ext cx="2860707" cy="4793336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620688"/>
            <a:ext cx="9144000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u-RU" sz="4000" i="1" dirty="0" smtClean="0">
                <a:effectLst/>
              </a:rPr>
              <a:t>Обобщенная диаграмма состояний системы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Разработка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4408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39" y="1784390"/>
            <a:ext cx="7446714" cy="468403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989428" y="6331262"/>
            <a:ext cx="730250" cy="274320"/>
          </a:xfrm>
        </p:spPr>
        <p:txBody>
          <a:bodyPr/>
          <a:lstStyle/>
          <a:p>
            <a:fld id="{54173DA1-7AD2-4B00-9732-F87D596C17D9}" type="slidenum">
              <a:rPr lang="es-ES" altLang="ru-RU" sz="2400">
                <a:solidFill>
                  <a:srgbClr val="002060"/>
                </a:solidFill>
              </a:rPr>
              <a:pPr/>
              <a:t>13</a:t>
            </a:fld>
            <a:endParaRPr lang="es-ES" altLang="ru-RU" sz="2400" dirty="0">
              <a:solidFill>
                <a:srgbClr val="002060"/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-9346" y="550902"/>
            <a:ext cx="9144000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u-RU" sz="4000" i="1" dirty="0" smtClean="0">
                <a:effectLst/>
              </a:rPr>
              <a:t>Декомпозиция состояния </a:t>
            </a:r>
            <a:br>
              <a:rPr lang="ru-RU" sz="4000" i="1" dirty="0" smtClean="0">
                <a:effectLst/>
              </a:rPr>
            </a:br>
            <a:r>
              <a:rPr lang="ru-RU" sz="3600" i="1" dirty="0" smtClean="0">
                <a:effectLst/>
              </a:rPr>
              <a:t>«Работа с приложением»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Разработка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1894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053710" y="6381328"/>
            <a:ext cx="730250" cy="274320"/>
          </a:xfrm>
        </p:spPr>
        <p:txBody>
          <a:bodyPr/>
          <a:lstStyle/>
          <a:p>
            <a:fld id="{54173DA1-7AD2-4B00-9732-F87D596C17D9}" type="slidenum">
              <a:rPr lang="es-ES" altLang="ru-RU" sz="2400">
                <a:solidFill>
                  <a:srgbClr val="002060"/>
                </a:solidFill>
              </a:rPr>
              <a:pPr/>
              <a:t>14</a:t>
            </a:fld>
            <a:endParaRPr lang="es-ES" altLang="ru-RU" sz="2400" dirty="0">
              <a:solidFill>
                <a:srgbClr val="00206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887" t="1173" r="1887" b="2036"/>
          <a:stretch/>
        </p:blipFill>
        <p:spPr>
          <a:xfrm>
            <a:off x="1259632" y="1093179"/>
            <a:ext cx="6264696" cy="565184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0" y="487779"/>
            <a:ext cx="9144000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u-RU" sz="4000" i="1" dirty="0" smtClean="0">
                <a:effectLst/>
              </a:rPr>
              <a:t>Диаграмма деятельности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Разработка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97838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028384" y="6060034"/>
            <a:ext cx="1008112" cy="797966"/>
          </a:xfrm>
        </p:spPr>
        <p:txBody>
          <a:bodyPr/>
          <a:lstStyle/>
          <a:p>
            <a:fld id="{54173DA1-7AD2-4B00-9732-F87D596C17D9}" type="slidenum">
              <a:rPr lang="es-ES" altLang="ru-RU" sz="2400">
                <a:solidFill>
                  <a:srgbClr val="002060"/>
                </a:solidFill>
              </a:rPr>
              <a:pPr/>
              <a:t>15</a:t>
            </a:fld>
            <a:endParaRPr lang="es-ES" altLang="ru-RU" sz="2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Реализация системы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294" t="9021" r="1854" b="1638"/>
          <a:stretch/>
        </p:blipFill>
        <p:spPr>
          <a:xfrm>
            <a:off x="-683" y="980728"/>
            <a:ext cx="9149389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46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028384" y="6060034"/>
            <a:ext cx="1008112" cy="797966"/>
          </a:xfrm>
        </p:spPr>
        <p:txBody>
          <a:bodyPr/>
          <a:lstStyle/>
          <a:p>
            <a:fld id="{54173DA1-7AD2-4B00-9732-F87D596C17D9}" type="slidenum">
              <a:rPr lang="es-ES" altLang="ru-RU" sz="2400">
                <a:solidFill>
                  <a:srgbClr val="002060"/>
                </a:solidFill>
              </a:rPr>
              <a:pPr/>
              <a:t>16</a:t>
            </a:fld>
            <a:endParaRPr lang="es-ES" altLang="ru-RU" sz="2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Реализация системы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2583" r="1542"/>
          <a:stretch/>
        </p:blipFill>
        <p:spPr>
          <a:xfrm>
            <a:off x="-1620688" y="764704"/>
            <a:ext cx="11531080" cy="55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0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028384" y="6060034"/>
            <a:ext cx="1008112" cy="797966"/>
          </a:xfrm>
        </p:spPr>
        <p:txBody>
          <a:bodyPr/>
          <a:lstStyle/>
          <a:p>
            <a:fld id="{54173DA1-7AD2-4B00-9732-F87D596C17D9}" type="slidenum">
              <a:rPr lang="es-ES" altLang="ru-RU" sz="2400">
                <a:solidFill>
                  <a:srgbClr val="002060"/>
                </a:solidFill>
              </a:rPr>
              <a:pPr/>
              <a:t>17</a:t>
            </a:fld>
            <a:endParaRPr lang="es-ES" altLang="ru-RU" sz="2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Реализация системы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-407" t="14570" r="1395" b="265"/>
          <a:stretch/>
        </p:blipFill>
        <p:spPr>
          <a:xfrm>
            <a:off x="-289047" y="1766254"/>
            <a:ext cx="9433047" cy="436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6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028384" y="6060034"/>
            <a:ext cx="1008112" cy="797966"/>
          </a:xfrm>
        </p:spPr>
        <p:txBody>
          <a:bodyPr/>
          <a:lstStyle/>
          <a:p>
            <a:fld id="{54173DA1-7AD2-4B00-9732-F87D596C17D9}" type="slidenum">
              <a:rPr lang="es-ES" altLang="ru-RU" sz="2400">
                <a:solidFill>
                  <a:srgbClr val="002060"/>
                </a:solidFill>
              </a:rPr>
              <a:pPr/>
              <a:t>18</a:t>
            </a:fld>
            <a:endParaRPr lang="es-ES" altLang="ru-RU" sz="2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Реализация системы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l="21486" t="21778" r="29127" b="6974"/>
          <a:stretch/>
        </p:blipFill>
        <p:spPr bwMode="auto">
          <a:xfrm>
            <a:off x="539552" y="621441"/>
            <a:ext cx="4680520" cy="34556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/>
          <a:srcRect l="20203" t="37633" r="47247" b="45090"/>
          <a:stretch/>
        </p:blipFill>
        <p:spPr bwMode="auto">
          <a:xfrm>
            <a:off x="4890975" y="2249834"/>
            <a:ext cx="4239895" cy="1209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5"/>
          <a:srcRect t="24271" r="1229" b="6455"/>
          <a:stretch/>
        </p:blipFill>
        <p:spPr bwMode="auto">
          <a:xfrm>
            <a:off x="1738312" y="4144499"/>
            <a:ext cx="5667375" cy="2520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950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028384" y="6060034"/>
            <a:ext cx="1008112" cy="797966"/>
          </a:xfrm>
        </p:spPr>
        <p:txBody>
          <a:bodyPr/>
          <a:lstStyle/>
          <a:p>
            <a:fld id="{54173DA1-7AD2-4B00-9732-F87D596C17D9}" type="slidenum">
              <a:rPr lang="es-ES" altLang="ru-RU" sz="2400">
                <a:solidFill>
                  <a:srgbClr val="002060"/>
                </a:solidFill>
              </a:rPr>
              <a:pPr/>
              <a:t>19</a:t>
            </a:fld>
            <a:endParaRPr lang="es-ES" altLang="ru-RU" sz="2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Реализация системы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0294" t="27886" r="47524" b="28361"/>
          <a:stretch/>
        </p:blipFill>
        <p:spPr>
          <a:xfrm>
            <a:off x="611560" y="551806"/>
            <a:ext cx="4608512" cy="33677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21270" t="27330" r="33153" b="7660"/>
          <a:stretch/>
        </p:blipFill>
        <p:spPr>
          <a:xfrm>
            <a:off x="3563888" y="2672339"/>
            <a:ext cx="4743886" cy="36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2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-33862" y="456798"/>
            <a:ext cx="9144000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4400" i="1" dirty="0" smtClean="0">
                <a:effectLst/>
              </a:rPr>
              <a:t>Постановка задачи</a:t>
            </a:r>
            <a:endParaRPr lang="ru-RU" sz="44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543836" y="995882"/>
            <a:ext cx="7988604" cy="1352997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just">
              <a:buNone/>
            </a:pPr>
            <a:r>
              <a:rPr lang="ru-RU" sz="2800" i="1" dirty="0" smtClean="0">
                <a:effectLst/>
              </a:rPr>
              <a:t>Цель: </a:t>
            </a:r>
            <a:r>
              <a:rPr lang="ru-RU" sz="23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программное обеспечение для моделирования, анализа движения космической тросовой системы на основе численных методов решения ОДУ Рунге-Кутты</a:t>
            </a:r>
            <a:endParaRPr lang="ru-RU" sz="2800" b="0" dirty="0">
              <a:solidFill>
                <a:schemeClr val="tx1"/>
              </a:solidFill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23528" y="2634960"/>
            <a:ext cx="1800200" cy="50795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l">
              <a:buNone/>
            </a:pPr>
            <a:r>
              <a:rPr lang="ru-RU" sz="2800" i="1" dirty="0" smtClean="0">
                <a:effectLst/>
              </a:rPr>
              <a:t>Задачи: </a:t>
            </a:r>
            <a:endParaRPr lang="ru-RU" sz="2800" b="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968" y="3086980"/>
            <a:ext cx="837189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состав космических тросовых систем и их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;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построить математическую модель;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алгоритмы моделирования движения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ЭДТС;</a:t>
            </a:r>
            <a:endParaRPr lang="ru-RU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информационно-логический проект по методологии </a:t>
            </a:r>
            <a:r>
              <a:rPr lang="en-US" sz="2000" b="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b="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алгоритмы расчета параметров движения системы;</a:t>
            </a:r>
            <a:endParaRPr lang="ru-RU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программное обеспечение системы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b="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тестирование и отладку системы;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тестовые численные расчеты;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исследовать возможности использования ЭДТС для изменения орбиты малого КА.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993063" y="6132513"/>
            <a:ext cx="1150937" cy="649287"/>
          </a:xfrm>
          <a:prstGeom prst="rect">
            <a:avLst/>
          </a:prstGeom>
        </p:spPr>
        <p:txBody>
          <a:bodyPr/>
          <a:lstStyle/>
          <a:p>
            <a:fld id="{33A4B713-52FF-48D4-AE97-311629C2E03D}" type="slidenum">
              <a:rPr lang="ru-RU" sz="2400" smtClean="0">
                <a:solidFill>
                  <a:srgbClr val="002060"/>
                </a:solidFill>
                <a:cs typeface="Aharoni" panose="02010803020104030203" pitchFamily="2" charset="-79"/>
              </a:rPr>
              <a:pPr/>
              <a:t>2</a:t>
            </a:fld>
            <a:endParaRPr lang="ru-RU" sz="2400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86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21700" t="16361" r="31160" b="9857"/>
          <a:stretch/>
        </p:blipFill>
        <p:spPr>
          <a:xfrm>
            <a:off x="651000" y="657104"/>
            <a:ext cx="4921190" cy="41400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028384" y="6060034"/>
            <a:ext cx="1008112" cy="797966"/>
          </a:xfrm>
        </p:spPr>
        <p:txBody>
          <a:bodyPr/>
          <a:lstStyle/>
          <a:p>
            <a:fld id="{54173DA1-7AD2-4B00-9732-F87D596C17D9}" type="slidenum">
              <a:rPr lang="es-ES" altLang="ru-RU" sz="2400">
                <a:solidFill>
                  <a:srgbClr val="002060"/>
                </a:solidFill>
              </a:rPr>
              <a:pPr/>
              <a:t>20</a:t>
            </a:fld>
            <a:endParaRPr lang="es-ES" altLang="ru-RU" sz="2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Реализация системы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24148" t="24091" r="54202" b="6195"/>
          <a:stretch/>
        </p:blipFill>
        <p:spPr>
          <a:xfrm>
            <a:off x="6091040" y="906963"/>
            <a:ext cx="2704300" cy="46805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l="24408" t="23877" r="52962" b="6566"/>
          <a:stretch/>
        </p:blipFill>
        <p:spPr>
          <a:xfrm>
            <a:off x="3542734" y="2095013"/>
            <a:ext cx="2440802" cy="40324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/>
          <a:srcRect l="23066" t="46501" r="55384" b="18262"/>
          <a:stretch/>
        </p:blipFill>
        <p:spPr>
          <a:xfrm>
            <a:off x="239654" y="4623740"/>
            <a:ext cx="2193223" cy="19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5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-35916" y="476672"/>
            <a:ext cx="9144000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4400" i="1" dirty="0" smtClean="0">
                <a:effectLst/>
              </a:rPr>
              <a:t>Заключение</a:t>
            </a:r>
            <a:endParaRPr lang="ru-RU" sz="4400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467544" y="1268760"/>
            <a:ext cx="5075723" cy="504056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l">
              <a:buNone/>
            </a:pPr>
            <a:r>
              <a:rPr lang="ru-RU" sz="2800" i="1" dirty="0" smtClean="0">
                <a:effectLst/>
              </a:rPr>
              <a:t>Итоги:</a:t>
            </a:r>
            <a:endParaRPr lang="ru-RU" sz="2800" b="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136" y="2060847"/>
            <a:ext cx="837189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космических тросовых систем и их применение ;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построена математическая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модель;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алгоритм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моделирования движения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ЭДКТС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информационно-логический проект по методологии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 алгоритм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расчета параметров движения системы;</a:t>
            </a:r>
            <a:endParaRPr lang="ru-RU" sz="20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 обеспечение системы;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отладка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проведены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тестовые численные расчеты;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исследованы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использования ЭДТС для изменения орбиты малого КА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b="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993063" y="6132513"/>
            <a:ext cx="1150937" cy="649287"/>
          </a:xfrm>
          <a:prstGeom prst="rect">
            <a:avLst/>
          </a:prstGeom>
        </p:spPr>
        <p:txBody>
          <a:bodyPr/>
          <a:lstStyle/>
          <a:p>
            <a:fld id="{33A4B713-52FF-48D4-AE97-311629C2E03D}" type="slidenum">
              <a:rPr lang="ru-RU" sz="2400" smtClean="0">
                <a:solidFill>
                  <a:srgbClr val="002060"/>
                </a:solidFill>
                <a:cs typeface="Aharoni" panose="02010803020104030203" pitchFamily="2" charset="-79"/>
              </a:rPr>
              <a:pPr/>
              <a:t>21</a:t>
            </a:fld>
            <a:endParaRPr lang="ru-RU" sz="2400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0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3" b="99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054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56550" y="6237288"/>
            <a:ext cx="1187450" cy="365125"/>
          </a:xfrm>
          <a:prstGeom prst="rect">
            <a:avLst/>
          </a:prstGeom>
        </p:spPr>
        <p:txBody>
          <a:bodyPr/>
          <a:lstStyle/>
          <a:p>
            <a:fld id="{33A4B713-52FF-48D4-AE97-311629C2E03D}" type="slidenum">
              <a:rPr lang="ru-RU" sz="2400" smtClean="0">
                <a:solidFill>
                  <a:srgbClr val="002060"/>
                </a:solidFill>
              </a:rPr>
              <a:pPr/>
              <a:t>3</a:t>
            </a:fld>
            <a:endParaRPr lang="ru-RU" sz="2400" dirty="0">
              <a:solidFill>
                <a:srgbClr val="00206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93" y="550902"/>
            <a:ext cx="4521018" cy="630709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580384" y="2357264"/>
            <a:ext cx="4607496" cy="28083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4800" i="1" dirty="0" smtClean="0">
                <a:effectLst/>
              </a:rPr>
              <a:t>Тросовая система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Описание предметной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222730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49154" y="836672"/>
            <a:ext cx="3816423" cy="1008112"/>
          </a:xfrm>
        </p:spPr>
        <p:txBody>
          <a:bodyPr>
            <a:noAutofit/>
          </a:bodyPr>
          <a:lstStyle/>
          <a:p>
            <a:pPr marL="182880" algn="ctr">
              <a:buClr>
                <a:schemeClr val="accent6">
                  <a:lumMod val="75000"/>
                </a:schemeClr>
              </a:buClr>
              <a:buSzPct val="128000"/>
            </a:pPr>
            <a:r>
              <a:rPr lang="ru-RU" sz="2800" b="1" i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</a:rPr>
              <a:t>Ограничения на входные данные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966269" y="1700808"/>
                <a:ext cx="3782194" cy="4248472"/>
              </a:xfrm>
            </p:spPr>
            <p:txBody>
              <a:bodyPr>
                <a:normAutofit fontScale="40000" lnSpcReduction="20000"/>
              </a:bodyPr>
              <a:lstStyle/>
              <a:p>
                <a:pPr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ru-RU" sz="4800" b="0" i="1" smtClean="0">
                        <a:latin typeface="Cambria Math" panose="02040503050406030204" pitchFamily="18" charset="0"/>
                      </a:rPr>
                      <m:t>Массы космических аппаратов</m:t>
                    </m:r>
                  </m:oMath>
                </a14:m>
                <a:r>
                  <a:rPr lang="ru-RU" sz="48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ru-RU" sz="4800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4800" b="0" i="1" smtClean="0">
                        <a:latin typeface="Cambria Math" panose="02040503050406030204" pitchFamily="18" charset="0"/>
                      </a:rPr>
                      <m:t> порядка 100−200 кг</m:t>
                    </m:r>
                    <m:r>
                      <a:rPr lang="ru-RU" sz="4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4800" b="0" dirty="0" smtClean="0"/>
              </a:p>
              <a:p>
                <a:pPr>
                  <a:lnSpc>
                    <a:spcPct val="170000"/>
                  </a:lnSpc>
                </a:pPr>
                <a:r>
                  <a:rPr lang="ru-RU" sz="4800" dirty="0">
                    <a:latin typeface="Cambria Math" panose="02040503050406030204" pitchFamily="18" charset="0"/>
                  </a:rPr>
                  <a:t>длина троса – </a:t>
                </a:r>
                <a:r>
                  <a:rPr lang="ru-RU" sz="4800" dirty="0" smtClean="0">
                    <a:latin typeface="Cambria Math" panose="02040503050406030204" pitchFamily="18" charset="0"/>
                  </a:rPr>
                  <a:t>до 1 </a:t>
                </a:r>
                <a:r>
                  <a:rPr lang="ru-RU" sz="4800" dirty="0">
                    <a:latin typeface="Cambria Math" panose="02040503050406030204" pitchFamily="18" charset="0"/>
                  </a:rPr>
                  <a:t>км, </a:t>
                </a:r>
                <a:r>
                  <a:rPr lang="ru-RU" sz="4800" dirty="0" smtClean="0">
                    <a:latin typeface="Cambria Math" panose="02040503050406030204" pitchFamily="18" charset="0"/>
                  </a:rPr>
                  <a:t/>
                </a:r>
                <a:br>
                  <a:rPr lang="ru-RU" sz="4800" dirty="0" smtClean="0">
                    <a:latin typeface="Cambria Math" panose="02040503050406030204" pitchFamily="18" charset="0"/>
                  </a:rPr>
                </a:br>
                <a:r>
                  <a:rPr lang="ru-RU" sz="4800" dirty="0" smtClean="0">
                    <a:latin typeface="Cambria Math" panose="02040503050406030204" pitchFamily="18" charset="0"/>
                  </a:rPr>
                  <a:t>высота </a:t>
                </a:r>
                <a:r>
                  <a:rPr lang="ru-RU" sz="4800" dirty="0">
                    <a:latin typeface="Cambria Math" panose="02040503050406030204" pitchFamily="18" charset="0"/>
                  </a:rPr>
                  <a:t>круговой околоземной </a:t>
                </a:r>
                <a:r>
                  <a:rPr lang="ru-RU" sz="4800" dirty="0" smtClean="0">
                    <a:latin typeface="Cambria Math" panose="02040503050406030204" pitchFamily="18" charset="0"/>
                  </a:rPr>
                  <a:t>орбиты – до1000 </a:t>
                </a:r>
                <a:r>
                  <a:rPr lang="ru-RU" sz="4800" dirty="0" smtClean="0">
                    <a:latin typeface="Cambria Math" panose="02040503050406030204" pitchFamily="18" charset="0"/>
                  </a:rPr>
                  <a:t>км</a:t>
                </a:r>
                <a:r>
                  <a:rPr lang="ru-RU" b="0" dirty="0" smtClean="0"/>
                  <a:t/>
                </a:r>
                <a:br>
                  <a:rPr lang="ru-RU" b="0" dirty="0" smtClean="0"/>
                </a:br>
                <a:endParaRPr lang="ru-RU" b="0" dirty="0" smtClean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6269" y="1700808"/>
                <a:ext cx="3782194" cy="4248472"/>
              </a:xfrm>
              <a:blipFill rotWithShape="0">
                <a:blip r:embed="rId2"/>
                <a:stretch>
                  <a:fillRect l="-2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0" t="41775" r="645" b="12219"/>
          <a:stretch/>
        </p:blipFill>
        <p:spPr>
          <a:xfrm>
            <a:off x="611560" y="927981"/>
            <a:ext cx="4198169" cy="5547580"/>
          </a:xfrm>
          <a:prstGeom prst="rect">
            <a:avLst/>
          </a:prstGeom>
        </p:spPr>
      </p:pic>
      <p:sp>
        <p:nvSpPr>
          <p:cNvPr id="6" name="Номер слайда 1"/>
          <p:cNvSpPr txBox="1">
            <a:spLocks/>
          </p:cNvSpPr>
          <p:nvPr/>
        </p:nvSpPr>
        <p:spPr>
          <a:xfrm>
            <a:off x="7812360" y="6309360"/>
            <a:ext cx="118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A4B713-52FF-48D4-AE97-311629C2E03D}" type="slidenum">
              <a:rPr lang="ru-RU" sz="2400" smtClean="0">
                <a:solidFill>
                  <a:srgbClr val="002060"/>
                </a:solidFill>
              </a:rPr>
              <a:pPr/>
              <a:t>4</a:t>
            </a:fld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Описание предметной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298385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56550" y="6237288"/>
            <a:ext cx="1187450" cy="365125"/>
          </a:xfrm>
          <a:prstGeom prst="rect">
            <a:avLst/>
          </a:prstGeom>
        </p:spPr>
        <p:txBody>
          <a:bodyPr/>
          <a:lstStyle/>
          <a:p>
            <a:fld id="{33A4B713-52FF-48D4-AE97-311629C2E03D}" type="slidenum">
              <a:rPr lang="ru-RU" sz="2400" smtClean="0">
                <a:solidFill>
                  <a:srgbClr val="002060"/>
                </a:solidFill>
              </a:rPr>
              <a:pPr/>
              <a:t>5</a:t>
            </a:fld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698504" y="2636912"/>
            <a:ext cx="3825984" cy="2947815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l">
              <a:buFont typeface="Georgia" pitchFamily="18" charset="0"/>
              <a:buNone/>
            </a:pPr>
            <a:endParaRPr lang="ru-RU" sz="1400" i="1" dirty="0" smtClean="0">
              <a:effectLst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3967" y="1052735"/>
            <a:ext cx="155013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213549"/>
              </p:ext>
            </p:extLst>
          </p:nvPr>
        </p:nvGraphicFramePr>
        <p:xfrm>
          <a:off x="4572000" y="2404706"/>
          <a:ext cx="2880494" cy="960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r:id="rId3" imgW="1574800" imgH="520700" progId="Equation.DSMT4">
                  <p:embed/>
                </p:oleObj>
              </mc:Choice>
              <mc:Fallback>
                <p:oleObj r:id="rId3" imgW="1574800" imgH="520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404706"/>
                        <a:ext cx="2880494" cy="9601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Заголовок 1"/>
          <p:cNvSpPr txBox="1">
            <a:spLocks/>
          </p:cNvSpPr>
          <p:nvPr/>
        </p:nvSpPr>
        <p:spPr>
          <a:xfrm>
            <a:off x="-69054" y="529213"/>
            <a:ext cx="9144000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4400" i="1" dirty="0" smtClean="0">
                <a:effectLst/>
              </a:rPr>
              <a:t>Первоначальное состояние КТС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5"/>
          <a:srcRect l="4726" t="44317" r="60309" b="34678"/>
          <a:stretch/>
        </p:blipFill>
        <p:spPr>
          <a:xfrm>
            <a:off x="3059832" y="4421167"/>
            <a:ext cx="5610433" cy="1828460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Описание предметной области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008252" y="158614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Момент от силы Ампера, действующий на ЭДКТС в магнитном поле Земли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10" b="-36"/>
          <a:stretch/>
        </p:blipFill>
        <p:spPr>
          <a:xfrm>
            <a:off x="200589" y="1261886"/>
            <a:ext cx="2872106" cy="5109983"/>
          </a:xfrm>
          <a:prstGeom prst="rect">
            <a:avLst/>
          </a:prstGeom>
        </p:spPr>
      </p:pic>
      <p:sp>
        <p:nvSpPr>
          <p:cNvPr id="23" name="Стрелка вправо 22"/>
          <p:cNvSpPr/>
          <p:nvPr/>
        </p:nvSpPr>
        <p:spPr>
          <a:xfrm rot="10800000">
            <a:off x="625996" y="2439390"/>
            <a:ext cx="940841" cy="1790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329007" y="2713621"/>
            <a:ext cx="540369" cy="342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1674849" y="1743472"/>
            <a:ext cx="0" cy="223224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1566837" y="2420888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1649899" y="2778110"/>
            <a:ext cx="927979" cy="1862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0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80" b="-616"/>
          <a:stretch/>
        </p:blipFill>
        <p:spPr>
          <a:xfrm>
            <a:off x="0" y="1364203"/>
            <a:ext cx="4743733" cy="476325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56550" y="6237288"/>
            <a:ext cx="1187450" cy="365125"/>
          </a:xfrm>
          <a:prstGeom prst="rect">
            <a:avLst/>
          </a:prstGeom>
        </p:spPr>
        <p:txBody>
          <a:bodyPr/>
          <a:lstStyle/>
          <a:p>
            <a:fld id="{33A4B713-52FF-48D4-AE97-311629C2E03D}" type="slidenum">
              <a:rPr lang="ru-RU" sz="2400" smtClean="0">
                <a:solidFill>
                  <a:srgbClr val="002060"/>
                </a:solidFill>
              </a:rPr>
              <a:pPr/>
              <a:t>6</a:t>
            </a:fld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698504" y="2636912"/>
            <a:ext cx="3825984" cy="2947815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l">
              <a:buFont typeface="Georgia" pitchFamily="18" charset="0"/>
              <a:buNone/>
            </a:pPr>
            <a:endParaRPr lang="ru-RU" sz="1400" i="1" dirty="0" smtClean="0">
              <a:effectLst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3967" y="1052735"/>
            <a:ext cx="155013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126504" y="670434"/>
            <a:ext cx="9144000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u-RU" sz="3600" dirty="0" smtClean="0">
                <a:effectLst/>
              </a:rPr>
              <a:t>Уравнение колебаний ЭДКТС на орбите</a:t>
            </a:r>
            <a:endParaRPr lang="ru-RU" sz="3600" i="1" dirty="0" smtClean="0">
              <a:effectLst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292080" y="5109531"/>
            <a:ext cx="100000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264971" y="4017409"/>
            <a:ext cx="10714162" cy="53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" name="Объект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439" y="2054156"/>
            <a:ext cx="3931983" cy="6609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4168" t="17419" r="63702" b="62549"/>
          <a:stretch/>
        </p:blipFill>
        <p:spPr>
          <a:xfrm>
            <a:off x="3563888" y="4510167"/>
            <a:ext cx="5289884" cy="1789225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Описание предметной области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283967" y="1459890"/>
            <a:ext cx="412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 колебаний ЭДКТС на орбите</a:t>
            </a:r>
          </a:p>
        </p:txBody>
      </p:sp>
      <p:cxnSp>
        <p:nvCxnSpPr>
          <p:cNvPr id="21" name="Скругленная соединительная линия 20"/>
          <p:cNvCxnSpPr/>
          <p:nvPr/>
        </p:nvCxnSpPr>
        <p:spPr>
          <a:xfrm rot="10800000">
            <a:off x="1650697" y="2239922"/>
            <a:ext cx="288032" cy="137324"/>
          </a:xfrm>
          <a:prstGeom prst="curvedConnector3">
            <a:avLst>
              <a:gd name="adj1" fmla="val 87106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22955">
            <a:off x="1737201" y="20552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C00000"/>
                </a:solidFill>
              </a:rPr>
              <a:t>θ</a:t>
            </a:r>
            <a:endParaRPr lang="ru-RU" dirty="0">
              <a:solidFill>
                <a:srgbClr val="C00000"/>
              </a:solidFill>
            </a:endParaRPr>
          </a:p>
        </p:txBody>
      </p:sp>
      <p:cxnSp>
        <p:nvCxnSpPr>
          <p:cNvPr id="31" name="Прямая соединительная линия 30"/>
          <p:cNvCxnSpPr>
            <a:endCxn id="29" idx="0"/>
          </p:cNvCxnSpPr>
          <p:nvPr/>
        </p:nvCxnSpPr>
        <p:spPr>
          <a:xfrm flipH="1">
            <a:off x="1997763" y="1916832"/>
            <a:ext cx="134168" cy="3917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1937793" y="2308584"/>
            <a:ext cx="119939" cy="1373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06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56550" y="6237288"/>
            <a:ext cx="1187450" cy="365125"/>
          </a:xfrm>
          <a:prstGeom prst="rect">
            <a:avLst/>
          </a:prstGeom>
        </p:spPr>
        <p:txBody>
          <a:bodyPr/>
          <a:lstStyle/>
          <a:p>
            <a:fld id="{33A4B713-52FF-48D4-AE97-311629C2E03D}" type="slidenum">
              <a:rPr lang="ru-RU" sz="2400" smtClean="0">
                <a:solidFill>
                  <a:srgbClr val="002060"/>
                </a:solidFill>
              </a:rPr>
              <a:pPr/>
              <a:t>7</a:t>
            </a:fld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698504" y="2636912"/>
            <a:ext cx="3825984" cy="2947815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l">
              <a:buFont typeface="Georgia" pitchFamily="18" charset="0"/>
              <a:buNone/>
            </a:pPr>
            <a:endParaRPr lang="ru-RU" sz="1400" i="1" dirty="0" smtClean="0">
              <a:effectLst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3967" y="1052735"/>
            <a:ext cx="155013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0" y="521205"/>
            <a:ext cx="9144000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u-RU" sz="3600" dirty="0">
                <a:effectLst/>
              </a:rPr>
              <a:t>С</a:t>
            </a:r>
            <a:r>
              <a:rPr lang="ru-RU" sz="3600" dirty="0" smtClean="0">
                <a:effectLst/>
              </a:rPr>
              <a:t>истема ДУ в </a:t>
            </a:r>
            <a:r>
              <a:rPr lang="ru-RU" sz="3600" dirty="0" err="1">
                <a:effectLst/>
              </a:rPr>
              <a:t>оскулирующих</a:t>
            </a:r>
            <a:r>
              <a:rPr lang="ru-RU" sz="3600" dirty="0">
                <a:effectLst/>
              </a:rPr>
              <a:t> элементах </a:t>
            </a:r>
            <a:endParaRPr lang="ru-RU" sz="3600" i="1" dirty="0" smtClean="0"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35437" t="26348" r="39048" b="54627"/>
          <a:stretch/>
        </p:blipFill>
        <p:spPr>
          <a:xfrm>
            <a:off x="1807841" y="1475870"/>
            <a:ext cx="5482087" cy="2217561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292080" y="5109531"/>
            <a:ext cx="100000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58383"/>
              </p:ext>
            </p:extLst>
          </p:nvPr>
        </p:nvGraphicFramePr>
        <p:xfrm>
          <a:off x="5292080" y="5109532"/>
          <a:ext cx="2494774" cy="950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r:id="rId4" imgW="1600200" imgH="609600" progId="Equation.DSMT4">
                  <p:embed/>
                </p:oleObj>
              </mc:Choice>
              <mc:Fallback>
                <p:oleObj r:id="rId4" imgW="1600200" imgH="609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5109532"/>
                        <a:ext cx="2494774" cy="9503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264971" y="4017409"/>
            <a:ext cx="10714162" cy="53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897864"/>
              </p:ext>
            </p:extLst>
          </p:nvPr>
        </p:nvGraphicFramePr>
        <p:xfrm>
          <a:off x="5264970" y="4017410"/>
          <a:ext cx="3409137" cy="1017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r:id="rId6" imgW="2006600" imgH="609600" progId="Equation.DSMT4">
                  <p:embed/>
                </p:oleObj>
              </mc:Choice>
              <mc:Fallback>
                <p:oleObj r:id="rId6" imgW="20066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970" y="4017410"/>
                        <a:ext cx="3409137" cy="10178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/>
          <a:srcRect l="4168" t="30840" r="63702" b="43903"/>
          <a:stretch/>
        </p:blipFill>
        <p:spPr>
          <a:xfrm>
            <a:off x="394292" y="4017409"/>
            <a:ext cx="4696865" cy="200307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394070" y="57845"/>
            <a:ext cx="936104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l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Описание предметной области. Математическая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401573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364690" y="527303"/>
            <a:ext cx="8631660" cy="1259755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u-RU" sz="3600" i="1" dirty="0" smtClean="0">
                <a:effectLst/>
              </a:rPr>
              <a:t>Диаграмма вариантов использования</a:t>
            </a:r>
            <a:br>
              <a:rPr lang="ru-RU" sz="3600" i="1" dirty="0" smtClean="0">
                <a:effectLst/>
              </a:rPr>
            </a:br>
            <a:r>
              <a:rPr lang="ru-RU" sz="3600" i="1" dirty="0" smtClean="0">
                <a:effectLst/>
              </a:rPr>
              <a:t>системы</a:t>
            </a:r>
            <a:endParaRPr lang="ru-RU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34" y="1505014"/>
            <a:ext cx="8316416" cy="494749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1"/>
          <p:cNvSpPr txBox="1">
            <a:spLocks/>
          </p:cNvSpPr>
          <p:nvPr/>
        </p:nvSpPr>
        <p:spPr>
          <a:xfrm>
            <a:off x="7956550" y="6237288"/>
            <a:ext cx="118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rgbClr val="002060"/>
                </a:solidFill>
              </a:rPr>
              <a:t>12</a:t>
            </a:r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Разработка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6032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33648" y="482312"/>
            <a:ext cx="9144000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ru-RU" sz="4400" i="1" dirty="0" smtClean="0">
                <a:effectLst/>
              </a:rPr>
              <a:t>Структурная схема</a:t>
            </a:r>
            <a:br>
              <a:rPr lang="ru-RU" sz="4400" i="1" dirty="0" smtClean="0">
                <a:effectLst/>
              </a:rPr>
            </a:br>
            <a:r>
              <a:rPr lang="ru-RU" sz="2800" i="1" dirty="0" smtClean="0">
                <a:effectLst/>
              </a:rPr>
              <a:t>разрабатываемого программного продукта</a:t>
            </a:r>
            <a:endParaRPr lang="ru-RU" sz="28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593013" y="6165850"/>
            <a:ext cx="1550987" cy="365125"/>
          </a:xfrm>
          <a:prstGeom prst="rect">
            <a:avLst/>
          </a:prstGeom>
        </p:spPr>
        <p:txBody>
          <a:bodyPr/>
          <a:lstStyle/>
          <a:p>
            <a:fld id="{33A4B713-52FF-48D4-AE97-311629C2E03D}" type="slidenum">
              <a:rPr lang="ru-RU" sz="2400" smtClean="0">
                <a:solidFill>
                  <a:srgbClr val="002060"/>
                </a:solidFill>
              </a:rPr>
              <a:pPr/>
              <a:t>9</a:t>
            </a:fld>
            <a:endParaRPr lang="ru-RU" sz="2400" dirty="0">
              <a:solidFill>
                <a:srgbClr val="002060"/>
              </a:solidFill>
            </a:endParaRPr>
          </a:p>
        </p:txBody>
      </p:sp>
      <p:grpSp>
        <p:nvGrpSpPr>
          <p:cNvPr id="61" name="Группа 60"/>
          <p:cNvGrpSpPr/>
          <p:nvPr/>
        </p:nvGrpSpPr>
        <p:grpSpPr>
          <a:xfrm>
            <a:off x="899592" y="1754490"/>
            <a:ext cx="6891443" cy="4538479"/>
            <a:chOff x="0" y="0"/>
            <a:chExt cx="5814695" cy="4043045"/>
          </a:xfrm>
        </p:grpSpPr>
        <p:cxnSp>
          <p:nvCxnSpPr>
            <p:cNvPr id="62" name="Прямая со стрелкой 61"/>
            <p:cNvCxnSpPr/>
            <p:nvPr/>
          </p:nvCxnSpPr>
          <p:spPr>
            <a:xfrm>
              <a:off x="3629025" y="952500"/>
              <a:ext cx="36195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Прямая со стрелкой 62"/>
            <p:cNvCxnSpPr/>
            <p:nvPr/>
          </p:nvCxnSpPr>
          <p:spPr>
            <a:xfrm>
              <a:off x="3000375" y="304800"/>
              <a:ext cx="9525" cy="499745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/>
            <p:cNvCxnSpPr/>
            <p:nvPr/>
          </p:nvCxnSpPr>
          <p:spPr>
            <a:xfrm>
              <a:off x="1857375" y="9525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Группа 64"/>
            <p:cNvGrpSpPr/>
            <p:nvPr/>
          </p:nvGrpSpPr>
          <p:grpSpPr>
            <a:xfrm>
              <a:off x="0" y="0"/>
              <a:ext cx="5814695" cy="4043045"/>
              <a:chOff x="0" y="0"/>
              <a:chExt cx="5814695" cy="4043045"/>
            </a:xfrm>
          </p:grpSpPr>
          <p:grpSp>
            <p:nvGrpSpPr>
              <p:cNvPr id="66" name="Group 90"/>
              <p:cNvGrpSpPr>
                <a:grpSpLocks/>
              </p:cNvGrpSpPr>
              <p:nvPr/>
            </p:nvGrpSpPr>
            <p:grpSpPr bwMode="auto">
              <a:xfrm>
                <a:off x="0" y="0"/>
                <a:ext cx="5814695" cy="4043045"/>
                <a:chOff x="1860" y="4098"/>
                <a:chExt cx="9157" cy="6367"/>
              </a:xfrm>
            </p:grpSpPr>
            <p:sp>
              <p:nvSpPr>
                <p:cNvPr id="90" name="Rectangle 58"/>
                <p:cNvSpPr>
                  <a:spLocks noChangeArrowheads="1"/>
                </p:cNvSpPr>
                <p:nvPr/>
              </p:nvSpPr>
              <p:spPr bwMode="auto">
                <a:xfrm>
                  <a:off x="5385" y="5365"/>
                  <a:ext cx="2205" cy="107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ru-RU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Подсистема управления</a:t>
                  </a:r>
                  <a:endParaRPr lang="ru-RU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Rectangle 59"/>
                <p:cNvSpPr>
                  <a:spLocks noChangeArrowheads="1"/>
                </p:cNvSpPr>
                <p:nvPr/>
              </p:nvSpPr>
              <p:spPr bwMode="auto">
                <a:xfrm>
                  <a:off x="4785" y="4098"/>
                  <a:ext cx="3439" cy="480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ru-RU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Справочная подсистема</a:t>
                  </a:r>
                  <a:endParaRPr lang="ru-RU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Rectangle 68"/>
                <p:cNvSpPr>
                  <a:spLocks noChangeArrowheads="1"/>
                </p:cNvSpPr>
                <p:nvPr/>
              </p:nvSpPr>
              <p:spPr bwMode="auto">
                <a:xfrm>
                  <a:off x="4298" y="9865"/>
                  <a:ext cx="4794" cy="600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ru-RU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Подсистема визуализации</a:t>
                  </a:r>
                  <a:endParaRPr lang="ru-RU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3" name="AutoShape 74"/>
                <p:cNvCxnSpPr>
                  <a:cxnSpLocks noChangeShapeType="1"/>
                </p:cNvCxnSpPr>
                <p:nvPr/>
              </p:nvCxnSpPr>
              <p:spPr bwMode="auto">
                <a:xfrm>
                  <a:off x="4622" y="9312"/>
                  <a:ext cx="0" cy="55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4" name="AutoShape 75"/>
                <p:cNvCxnSpPr>
                  <a:cxnSpLocks noChangeShapeType="1"/>
                </p:cNvCxnSpPr>
                <p:nvPr/>
              </p:nvCxnSpPr>
              <p:spPr bwMode="auto">
                <a:xfrm>
                  <a:off x="8725" y="8987"/>
                  <a:ext cx="0" cy="878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95" name="Group 84"/>
                <p:cNvGrpSpPr>
                  <a:grpSpLocks/>
                </p:cNvGrpSpPr>
                <p:nvPr/>
              </p:nvGrpSpPr>
              <p:grpSpPr bwMode="auto">
                <a:xfrm>
                  <a:off x="1860" y="4936"/>
                  <a:ext cx="2912" cy="4376"/>
                  <a:chOff x="1860" y="6089"/>
                  <a:chExt cx="3063" cy="4376"/>
                </a:xfrm>
              </p:grpSpPr>
              <p:sp>
                <p:nvSpPr>
                  <p:cNvPr id="10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860" y="6089"/>
                    <a:ext cx="3063" cy="4376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Подсистема ввода начальных данных</a:t>
                    </a:r>
                    <a:endParaRPr lang="ru-R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02" name="AutoShape 71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3382" y="8408"/>
                    <a:ext cx="0" cy="614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03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2145" y="9022"/>
                    <a:ext cx="2429" cy="1118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Подсистема валидации введенных данных</a:t>
                    </a:r>
                    <a:endParaRPr lang="ru-R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4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2145" y="6982"/>
                    <a:ext cx="2429" cy="1426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Подсистема пользовательского интерфейса ввода данных</a:t>
                    </a:r>
                    <a:endParaRPr lang="ru-RU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96" name="Group 85"/>
                <p:cNvGrpSpPr>
                  <a:grpSpLocks/>
                </p:cNvGrpSpPr>
                <p:nvPr/>
              </p:nvGrpSpPr>
              <p:grpSpPr bwMode="auto">
                <a:xfrm>
                  <a:off x="8154" y="4936"/>
                  <a:ext cx="2863" cy="4376"/>
                  <a:chOff x="8154" y="6089"/>
                  <a:chExt cx="2863" cy="4376"/>
                </a:xfrm>
              </p:grpSpPr>
              <p:sp>
                <p:nvSpPr>
                  <p:cNvPr id="97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8154" y="6089"/>
                    <a:ext cx="2863" cy="4376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Подсистема вычисления</a:t>
                    </a:r>
                    <a:endParaRPr lang="ru-RU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8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8573" y="8753"/>
                    <a:ext cx="2174" cy="1387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Подсистема вывода результатов вычислений</a:t>
                    </a:r>
                    <a:endParaRPr lang="ru-R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9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8558" y="6826"/>
                    <a:ext cx="2174" cy="1329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Подсистема осуществления вычисления </a:t>
                    </a:r>
                    <a:endParaRPr lang="ru-R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00" name="AutoShape 82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9585" y="8155"/>
                    <a:ext cx="0" cy="598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sp>
            <p:nvSpPr>
              <p:cNvPr id="67" name="Rectangle 58"/>
              <p:cNvSpPr>
                <a:spLocks noChangeArrowheads="1"/>
              </p:cNvSpPr>
              <p:nvPr/>
            </p:nvSpPr>
            <p:spPr bwMode="auto">
              <a:xfrm>
                <a:off x="2238375" y="1743075"/>
                <a:ext cx="1400175" cy="9144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Подсистема ввода/вывода данных из файлов формата </a:t>
                </a:r>
                <a:r>
                  <a:rPr lang="en-US" sz="1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xls</a:t>
                </a:r>
                <a:endParaRPr lang="ru-RU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8" name="Прямая со стрелкой 67"/>
              <p:cNvCxnSpPr/>
              <p:nvPr/>
            </p:nvCxnSpPr>
            <p:spPr>
              <a:xfrm flipH="1">
                <a:off x="3629025" y="2390775"/>
                <a:ext cx="63373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 стрелкой 88"/>
              <p:cNvCxnSpPr/>
              <p:nvPr/>
            </p:nvCxnSpPr>
            <p:spPr>
              <a:xfrm>
                <a:off x="1638300" y="1847850"/>
                <a:ext cx="59994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Прямоугольник 28"/>
          <p:cNvSpPr/>
          <p:nvPr/>
        </p:nvSpPr>
        <p:spPr>
          <a:xfrm>
            <a:off x="0" y="6745024"/>
            <a:ext cx="9144000" cy="112976"/>
          </a:xfrm>
          <a:prstGeom prst="rect">
            <a:avLst/>
          </a:prstGeom>
          <a:solidFill>
            <a:srgbClr val="200E15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0" y="2222"/>
            <a:ext cx="9144000" cy="548680"/>
          </a:xfrm>
          <a:prstGeom prst="rect">
            <a:avLst/>
          </a:prstGeom>
          <a:solidFill>
            <a:srgbClr val="05022E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аголовок 1"/>
          <p:cNvSpPr txBox="1">
            <a:spLocks/>
          </p:cNvSpPr>
          <p:nvPr/>
        </p:nvSpPr>
        <p:spPr>
          <a:xfrm>
            <a:off x="-396552" y="74417"/>
            <a:ext cx="4680520" cy="109404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ru-RU" sz="2000" i="1" dirty="0" smtClean="0">
                <a:solidFill>
                  <a:schemeClr val="bg1"/>
                </a:solidFill>
                <a:effectLst/>
              </a:rPr>
              <a:t>Разработка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79398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иний и зеленый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Синий и зеленый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3.xml><?xml version="1.0" encoding="utf-8"?>
<a:themeOverride xmlns:a="http://schemas.openxmlformats.org/drawingml/2006/main">
  <a:clrScheme name="Синий и зеленый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4.xml><?xml version="1.0" encoding="utf-8"?>
<a:themeOverride xmlns:a="http://schemas.openxmlformats.org/drawingml/2006/main">
  <a:clrScheme name="Синий и зеленый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5.xml><?xml version="1.0" encoding="utf-8"?>
<a:themeOverride xmlns:a="http://schemas.openxmlformats.org/drawingml/2006/main">
  <a:clrScheme name="Синий и зеленый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6.xml><?xml version="1.0" encoding="utf-8"?>
<a:themeOverride xmlns:a="http://schemas.openxmlformats.org/drawingml/2006/main">
  <a:clrScheme name="Синий и зеленый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6898</TotalTime>
  <Words>357</Words>
  <Application>Microsoft Office PowerPoint</Application>
  <PresentationFormat>Экран (4:3)</PresentationFormat>
  <Paragraphs>104</Paragraphs>
  <Slides>22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5" baseType="lpstr">
      <vt:lpstr>ＭＳ Ｐゴシック</vt:lpstr>
      <vt:lpstr>Aharoni</vt:lpstr>
      <vt:lpstr>Arial</vt:lpstr>
      <vt:lpstr>Calibri</vt:lpstr>
      <vt:lpstr>Cambria Math</vt:lpstr>
      <vt:lpstr>Georgia</vt:lpstr>
      <vt:lpstr>Times New Roman</vt:lpstr>
      <vt:lpstr>Tw Cen MT</vt:lpstr>
      <vt:lpstr>Tw Cen MT Condensed</vt:lpstr>
      <vt:lpstr>Wingdings 2</vt:lpstr>
      <vt:lpstr>Wingdings 3</vt:lpstr>
      <vt:lpstr>Интеграл</vt:lpstr>
      <vt:lpstr>Equation.DSMT4</vt:lpstr>
      <vt:lpstr>Презентация PowerPoint</vt:lpstr>
      <vt:lpstr>Презентация PowerPoint</vt:lpstr>
      <vt:lpstr>Презентация PowerPoint</vt:lpstr>
      <vt:lpstr>Ограничения на входные данные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>DG Win&amp;Soft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медицинских калькуляторов для расчета факторов риска при заболеваниях сосудистой системы пациента</dc:title>
  <dc:creator>Ольга</dc:creator>
  <cp:lastModifiedBy>Кристина Сайгак</cp:lastModifiedBy>
  <cp:revision>161</cp:revision>
  <cp:lastPrinted>2015-06-05T09:17:20Z</cp:lastPrinted>
  <dcterms:created xsi:type="dcterms:W3CDTF">2015-04-07T02:40:43Z</dcterms:created>
  <dcterms:modified xsi:type="dcterms:W3CDTF">2016-05-23T18:09:33Z</dcterms:modified>
</cp:coreProperties>
</file>